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p:restoredTop sz="94622"/>
  </p:normalViewPr>
  <p:slideViewPr>
    <p:cSldViewPr snapToGrid="0" snapToObjects="1">
      <p:cViewPr varScale="1">
        <p:scale>
          <a:sx n="113" d="100"/>
          <a:sy n="113" d="100"/>
        </p:scale>
        <p:origin x="3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
        <p:nvSpPr>
          <p:cNvPr id="15" name="Shape 15"/>
          <p:cNvSpPr>
            <a:spLocks noGrp="1"/>
          </p:cNvSpPr>
          <p:nvPr>
            <p:ph type="title"/>
          </p:nvPr>
        </p:nvSpPr>
        <p:spPr>
          <a:prstGeom prst="rect">
            <a:avLst/>
          </a:prstGeom>
        </p:spPr>
        <p:txBody>
          <a:bodyPr/>
          <a:lstStyle/>
          <a:p>
            <a:r>
              <a:t>Click to add title</a:t>
            </a:r>
          </a:p>
        </p:txBody>
      </p:sp>
      <p:sp>
        <p:nvSpPr>
          <p:cNvPr id="16" name="Shape 16"/>
          <p:cNvSpPr>
            <a:spLocks noGrp="1"/>
          </p:cNvSpPr>
          <p:nvPr>
            <p:ph type="body" idx="1"/>
          </p:nvPr>
        </p:nvSpPr>
        <p:spPr>
          <a:prstGeom prst="rect">
            <a:avLst/>
          </a:prstGeom>
        </p:spPr>
        <p:txBody>
          <a:bodyPr/>
          <a:lstStyle/>
          <a:p>
            <a:r>
              <a:t>Object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
        <p:nvSpPr>
          <p:cNvPr id="24" name="Shape 24"/>
          <p:cNvSpPr>
            <a:spLocks noGrp="1"/>
          </p:cNvSpPr>
          <p:nvPr>
            <p:ph type="title"/>
          </p:nvPr>
        </p:nvSpPr>
        <p:spPr>
          <a:prstGeom prst="rect">
            <a:avLst/>
          </a:prstGeom>
        </p:spPr>
        <p:txBody>
          <a:bodyPr/>
          <a:lstStyle/>
          <a:p>
            <a:r>
              <a:t>Click to add title</a:t>
            </a:r>
          </a:p>
        </p:txBody>
      </p:sp>
      <p:sp>
        <p:nvSpPr>
          <p:cNvPr id="25" name="Shape 25"/>
          <p:cNvSpPr>
            <a:spLocks noGrp="1"/>
          </p:cNvSpPr>
          <p:nvPr>
            <p:ph type="body" idx="1"/>
          </p:nvPr>
        </p:nvSpPr>
        <p:spPr>
          <a:prstGeom prst="rect">
            <a:avLst/>
          </a:prstGeom>
        </p:spPr>
        <p:txBody>
          <a:bodyPr/>
          <a:lstStyle/>
          <a:p>
            <a:r>
              <a:t>Click to add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381000" y="6324600"/>
            <a:ext cx="8478838" cy="0"/>
          </a:xfrm>
          <a:prstGeom prst="line">
            <a:avLst/>
          </a:prstGeom>
          <a:ln w="12700">
            <a:solidFill>
              <a:srgbClr val="000000"/>
            </a:solidFill>
          </a:ln>
        </p:spPr>
        <p:txBody>
          <a:bodyPr lIns="45719" rIns="45719"/>
          <a:lstStyle/>
          <a:p>
            <a:endParaRPr/>
          </a:p>
        </p:txBody>
      </p:sp>
      <p:sp>
        <p:nvSpPr>
          <p:cNvPr id="3" name="Shape 3"/>
          <p:cNvSpPr/>
          <p:nvPr/>
        </p:nvSpPr>
        <p:spPr>
          <a:xfrm>
            <a:off x="304800" y="6324600"/>
            <a:ext cx="2057400" cy="2870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sz="1400"/>
            </a:lvl1pPr>
          </a:lstStyle>
          <a:p>
            <a:r>
              <a:t>K. Theqvist Jan 26, 2017</a:t>
            </a:r>
          </a:p>
        </p:txBody>
      </p:sp>
      <p:sp>
        <p:nvSpPr>
          <p:cNvPr id="4" name="Shape 4"/>
          <p:cNvSpPr/>
          <p:nvPr/>
        </p:nvSpPr>
        <p:spPr>
          <a:xfrm>
            <a:off x="2362200" y="6324600"/>
            <a:ext cx="4419600" cy="2870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lvl1pPr>
          </a:lstStyle>
          <a:p>
            <a:r>
              <a:t>Finnish Rhododendron Society &amp; ARS Finnish Chapter</a:t>
            </a:r>
          </a:p>
        </p:txBody>
      </p:sp>
      <p:sp>
        <p:nvSpPr>
          <p:cNvPr id="5" name="Shape 5"/>
          <p:cNvSpPr>
            <a:spLocks noGrp="1"/>
          </p:cNvSpPr>
          <p:nvPr>
            <p:ph type="sldNum" sz="quarter" idx="2"/>
          </p:nvPr>
        </p:nvSpPr>
        <p:spPr>
          <a:xfrm>
            <a:off x="8001000" y="6324600"/>
            <a:ext cx="408940" cy="421392"/>
          </a:xfrm>
          <a:prstGeom prst="rect">
            <a:avLst/>
          </a:prstGeom>
          <a:ln w="12700">
            <a:miter lim="400000"/>
          </a:ln>
        </p:spPr>
        <p:txBody>
          <a:bodyPr wrap="none" lIns="45719" rIns="45719">
            <a:spAutoFit/>
          </a:bodyPr>
          <a:lstStyle/>
          <a:p>
            <a:fld id="{86CB4B4D-7CA3-9044-876B-883B54F8677D}" type="slidenum">
              <a:t>‹#›</a:t>
            </a:fld>
            <a:endParaRPr/>
          </a:p>
        </p:txBody>
      </p:sp>
      <p:sp>
        <p:nvSpPr>
          <p:cNvPr id="6" name="Shape 6"/>
          <p:cNvSpPr>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Click to add title</a:t>
            </a:r>
          </a:p>
        </p:txBody>
      </p:sp>
      <p:sp>
        <p:nvSpPr>
          <p:cNvPr id="7" name="Shape 7"/>
          <p:cNvSpPr>
            <a:spLocks noGrp="1"/>
          </p:cNvSpPr>
          <p:nvPr>
            <p:ph type="body" idx="1"/>
          </p:nvPr>
        </p:nvSpPr>
        <p:spPr>
          <a:xfrm>
            <a:off x="381000" y="992187"/>
            <a:ext cx="8458200" cy="5027613"/>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normAutofit/>
          </a:bodyPr>
          <a:lstStyle/>
          <a:p>
            <a:r>
              <a:t>Object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1pPr>
      <a:lvl2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2pPr>
      <a:lvl3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3pPr>
      <a:lvl4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4pPr>
      <a:lvl5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5pPr>
      <a:lvl6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6pPr>
      <a:lvl7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7pPr>
      <a:lvl8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8pPr>
      <a:lvl9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mj-lt"/>
          <a:ea typeface="+mj-ea"/>
          <a:cs typeface="+mj-cs"/>
          <a:sym typeface="Times New Roman"/>
        </a:defRPr>
      </a:lvl9pPr>
    </p:titleStyle>
    <p:bodyStyle>
      <a:lvl1pPr marL="3429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1pPr>
      <a:lvl2pPr marL="838200" marR="0" indent="-3810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2pPr>
      <a:lvl3pPr marL="12192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3pPr>
      <a:lvl4pPr marL="16459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4pPr>
      <a:lvl5pPr marL="21336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5pPr>
      <a:lvl6pPr marL="25908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6pPr>
      <a:lvl7pPr marL="30480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7pPr>
      <a:lvl8pPr marL="35052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8pPr>
      <a:lvl9pPr marL="39624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9pPr>
    </p:bodyStyle>
    <p:other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1pPr>
      <a:lvl2pPr marL="0" marR="0" indent="4572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2pPr>
      <a:lvl3pPr marL="0" marR="0" indent="9144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3pPr>
      <a:lvl4pPr marL="0" marR="0" indent="13716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4pPr>
      <a:lvl5pPr marL="0" marR="0" indent="18288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1</a:t>
            </a:fld>
            <a:endParaRPr/>
          </a:p>
        </p:txBody>
      </p:sp>
      <p:sp>
        <p:nvSpPr>
          <p:cNvPr id="35" name="Shape 35"/>
          <p:cNvSpPr/>
          <p:nvPr/>
        </p:nvSpPr>
        <p:spPr>
          <a:xfrm>
            <a:off x="800100" y="381000"/>
            <a:ext cx="7543800" cy="486843"/>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lgn="ctr">
              <a:spcBef>
                <a:spcPts val="1600"/>
              </a:spcBef>
              <a:defRPr sz="2800" b="1">
                <a:latin typeface="Arial"/>
                <a:ea typeface="Arial"/>
                <a:cs typeface="Arial"/>
                <a:sym typeface="Arial"/>
              </a:defRPr>
            </a:lvl1pPr>
          </a:lstStyle>
          <a:p>
            <a:r>
              <a:t>ARS 2018 Convention Post Tour in Finland</a:t>
            </a:r>
          </a:p>
        </p:txBody>
      </p:sp>
      <p:pic>
        <p:nvPicPr>
          <p:cNvPr id="36" name="Map of post tour gardens 1024pix.jpeg"/>
          <p:cNvPicPr>
            <a:picLocks noChangeAspect="1"/>
          </p:cNvPicPr>
          <p:nvPr/>
        </p:nvPicPr>
        <p:blipFill>
          <a:blip r:embed="rId2">
            <a:extLst/>
          </a:blip>
          <a:stretch>
            <a:fillRect/>
          </a:stretch>
        </p:blipFill>
        <p:spPr>
          <a:xfrm>
            <a:off x="1219200" y="1165225"/>
            <a:ext cx="6705600" cy="4497388"/>
          </a:xfrm>
          <a:prstGeom prst="rect">
            <a:avLst/>
          </a:prstGeom>
          <a:ln w="31750">
            <a:solidFill>
              <a:srgbClr val="003300"/>
            </a:solidFill>
          </a:ln>
        </p:spPr>
      </p:pic>
      <p:sp>
        <p:nvSpPr>
          <p:cNvPr id="37" name="Shape 37"/>
          <p:cNvSpPr>
            <a:spLocks noGrp="1"/>
          </p:cNvSpPr>
          <p:nvPr>
            <p:ph type="title"/>
          </p:nvPr>
        </p:nvSpPr>
        <p:spPr>
          <a:xfrm>
            <a:off x="457200" y="5791200"/>
            <a:ext cx="8229600" cy="457200"/>
          </a:xfrm>
          <a:prstGeom prst="rect">
            <a:avLst/>
          </a:prstGeom>
        </p:spPr>
        <p:txBody>
          <a:bodyPr/>
          <a:lstStyle>
            <a:lvl1pPr algn="ctr">
              <a:defRPr sz="2400">
                <a:latin typeface="Arial"/>
                <a:ea typeface="Arial"/>
                <a:cs typeface="Arial"/>
                <a:sym typeface="Arial"/>
              </a:defRPr>
            </a:lvl1pPr>
          </a:lstStyle>
          <a:p>
            <a:r>
              <a:t>May 27 to 31, 2018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sldNum" sz="quarter" idx="2"/>
          </p:nvPr>
        </p:nvSpPr>
        <p:spPr>
          <a:xfrm>
            <a:off x="8633459" y="6324600"/>
            <a:ext cx="2819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10</a:t>
            </a:fld>
            <a:endParaRPr/>
          </a:p>
        </p:txBody>
      </p:sp>
      <p:sp>
        <p:nvSpPr>
          <p:cNvPr id="101" name="Shape 101"/>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Rhodogarden, Parainen</a:t>
            </a:r>
          </a:p>
        </p:txBody>
      </p:sp>
      <p:sp>
        <p:nvSpPr>
          <p:cNvPr id="102" name="Shape 102"/>
          <p:cNvSpPr>
            <a:spLocks noGrp="1"/>
          </p:cNvSpPr>
          <p:nvPr>
            <p:ph type="body" sz="quarter" idx="1"/>
          </p:nvPr>
        </p:nvSpPr>
        <p:spPr>
          <a:xfrm>
            <a:off x="4724400" y="3810000"/>
            <a:ext cx="3810000" cy="2014538"/>
          </a:xfrm>
          <a:prstGeom prst="rect">
            <a:avLst/>
          </a:prstGeom>
          <a:ln w="12700">
            <a:noFill/>
            <a:miter lim="400000"/>
          </a:ln>
        </p:spPr>
        <p:txBody>
          <a:bodyPr/>
          <a:lstStyle/>
          <a:p>
            <a:pPr marL="0" indent="0">
              <a:spcBef>
                <a:spcPts val="400"/>
              </a:spcBef>
              <a:buSzTx/>
              <a:buNone/>
              <a:defRPr sz="1800">
                <a:latin typeface="Arial"/>
                <a:ea typeface="Arial"/>
                <a:cs typeface="Arial"/>
                <a:sym typeface="Arial"/>
              </a:defRPr>
            </a:pPr>
            <a:r>
              <a:t>Rhodogarden is on an island in the Turku Archipelago, in valleys surrounded by high rocks, close to a hidden bay. Kristian Theqvist has planted over 1000 rhododendrons and azales in Rhodogarden below a canopy of pines.</a:t>
            </a:r>
          </a:p>
        </p:txBody>
      </p:sp>
      <p:sp>
        <p:nvSpPr>
          <p:cNvPr id="103" name="Shape 103"/>
          <p:cNvSpPr/>
          <p:nvPr/>
        </p:nvSpPr>
        <p:spPr>
          <a:xfrm>
            <a:off x="7037506" y="6019800"/>
            <a:ext cx="1852375"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atin typeface="Arial"/>
                <a:ea typeface="Arial"/>
                <a:cs typeface="Arial"/>
                <a:sym typeface="Arial"/>
              </a:defRPr>
            </a:lvl1pPr>
          </a:lstStyle>
          <a:p>
            <a:r>
              <a:t>Photo credits: Kristian Theqvist</a:t>
            </a:r>
          </a:p>
        </p:txBody>
      </p:sp>
      <p:pic>
        <p:nvPicPr>
          <p:cNvPr id="104" name="Azaleas and boardwalk at Rhodogarden - Photo Kristian Theqvist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8700" y="3657600"/>
            <a:ext cx="3352800" cy="2516188"/>
          </a:xfrm>
          <a:prstGeom prst="rect">
            <a:avLst/>
          </a:prstGeom>
          <a:ln w="31750">
            <a:solidFill>
              <a:srgbClr val="003300"/>
            </a:solidFill>
          </a:ln>
        </p:spPr>
      </p:pic>
      <p:pic>
        <p:nvPicPr>
          <p:cNvPr id="105" name="Rhododendrons and bridge at Rhodogarden - Photo Kristian Theqvist 1024pix.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8700" y="914400"/>
            <a:ext cx="3352800" cy="2516188"/>
          </a:xfrm>
          <a:prstGeom prst="rect">
            <a:avLst/>
          </a:prstGeom>
          <a:ln w="31750">
            <a:solidFill>
              <a:srgbClr val="003300"/>
            </a:solidFill>
          </a:ln>
        </p:spPr>
      </p:pic>
      <p:pic>
        <p:nvPicPr>
          <p:cNvPr id="106" name="Azaleas and log gazebo at Rhodogarden - Photo Kristian Theqvist 1024pix.jpe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62500" y="914400"/>
            <a:ext cx="3352800" cy="2516188"/>
          </a:xfrm>
          <a:prstGeom prst="rect">
            <a:avLst/>
          </a:prstGeom>
          <a:ln w="31750">
            <a:solidFill>
              <a:srgbClr val="003300"/>
            </a:solidFill>
          </a:ln>
        </p:spPr>
      </p:pic>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2</a:t>
            </a:fld>
            <a:endParaRPr/>
          </a:p>
        </p:txBody>
      </p:sp>
      <p:sp>
        <p:nvSpPr>
          <p:cNvPr id="40" name="Shape 40"/>
          <p:cNvSpPr>
            <a:spLocks noGrp="1"/>
          </p:cNvSpPr>
          <p:nvPr>
            <p:ph type="title"/>
          </p:nvPr>
        </p:nvSpPr>
        <p:spPr>
          <a:xfrm>
            <a:off x="457200" y="274637"/>
            <a:ext cx="4114800" cy="457201"/>
          </a:xfrm>
          <a:prstGeom prst="rect">
            <a:avLst/>
          </a:prstGeom>
        </p:spPr>
        <p:txBody>
          <a:bodyPr/>
          <a:lstStyle>
            <a:lvl1pPr algn="l">
              <a:defRPr sz="2400">
                <a:latin typeface="Arial"/>
                <a:ea typeface="Arial"/>
                <a:cs typeface="Arial"/>
                <a:sym typeface="Arial"/>
              </a:defRPr>
            </a:lvl1pPr>
          </a:lstStyle>
          <a:p>
            <a:r>
              <a:t>Schedule</a:t>
            </a:r>
          </a:p>
        </p:txBody>
      </p:sp>
      <p:sp>
        <p:nvSpPr>
          <p:cNvPr id="41" name="Shape 41"/>
          <p:cNvSpPr>
            <a:spLocks noGrp="1"/>
          </p:cNvSpPr>
          <p:nvPr>
            <p:ph type="body" sz="half" idx="1"/>
          </p:nvPr>
        </p:nvSpPr>
        <p:spPr>
          <a:xfrm>
            <a:off x="457200" y="914400"/>
            <a:ext cx="5029200" cy="4933950"/>
          </a:xfrm>
          <a:prstGeom prst="rect">
            <a:avLst/>
          </a:prstGeom>
          <a:ln w="12700">
            <a:noFill/>
            <a:miter lim="400000"/>
          </a:ln>
        </p:spPr>
        <p:txBody>
          <a:bodyPr/>
          <a:lstStyle/>
          <a:p>
            <a:pPr>
              <a:spcBef>
                <a:spcPts val="400"/>
              </a:spcBef>
              <a:buSzTx/>
              <a:buNone/>
              <a:defRPr sz="1800">
                <a:latin typeface="Arial"/>
                <a:ea typeface="Arial"/>
                <a:cs typeface="Arial"/>
                <a:sym typeface="Arial"/>
              </a:defRPr>
            </a:pPr>
            <a:r>
              <a:t>Sunday, May 27</a:t>
            </a:r>
          </a:p>
          <a:p>
            <a:pPr>
              <a:spcBef>
                <a:spcPts val="400"/>
              </a:spcBef>
              <a:buChar char="•"/>
              <a:defRPr sz="1800">
                <a:latin typeface="Arial"/>
                <a:ea typeface="Arial"/>
                <a:cs typeface="Arial"/>
                <a:sym typeface="Arial"/>
              </a:defRPr>
            </a:pPr>
            <a:r>
              <a:t>Flight from Hamburg to Helsinki</a:t>
            </a:r>
          </a:p>
          <a:p>
            <a:pPr>
              <a:spcBef>
                <a:spcPts val="400"/>
              </a:spcBef>
              <a:buSzTx/>
              <a:buNone/>
              <a:defRPr sz="1800">
                <a:latin typeface="Arial"/>
                <a:ea typeface="Arial"/>
                <a:cs typeface="Arial"/>
                <a:sym typeface="Arial"/>
              </a:defRPr>
            </a:pPr>
            <a:r>
              <a:t>Monday, May 28</a:t>
            </a:r>
          </a:p>
          <a:p>
            <a:pPr>
              <a:spcBef>
                <a:spcPts val="400"/>
              </a:spcBef>
              <a:buChar char="•"/>
              <a:defRPr sz="1800">
                <a:latin typeface="Arial"/>
                <a:ea typeface="Arial"/>
                <a:cs typeface="Arial"/>
                <a:sym typeface="Arial"/>
              </a:defRPr>
            </a:pPr>
            <a:r>
              <a:t>Haaga Rhododendron Park, Helsinki</a:t>
            </a:r>
          </a:p>
          <a:p>
            <a:pPr>
              <a:spcBef>
                <a:spcPts val="400"/>
              </a:spcBef>
              <a:buChar char="•"/>
              <a:defRPr sz="1800">
                <a:latin typeface="Arial"/>
                <a:ea typeface="Arial"/>
                <a:cs typeface="Arial"/>
                <a:sym typeface="Arial"/>
              </a:defRPr>
            </a:pPr>
            <a:r>
              <a:t>Porvoo, a walk in the Old Town</a:t>
            </a:r>
          </a:p>
          <a:p>
            <a:pPr>
              <a:spcBef>
                <a:spcPts val="400"/>
              </a:spcBef>
              <a:buChar char="•"/>
              <a:defRPr sz="1800">
                <a:latin typeface="Arial"/>
                <a:ea typeface="Arial"/>
                <a:cs typeface="Arial"/>
                <a:sym typeface="Arial"/>
              </a:defRPr>
            </a:pPr>
            <a:r>
              <a:t>Arboretum Mustila, Elimäki</a:t>
            </a:r>
          </a:p>
          <a:p>
            <a:pPr>
              <a:spcBef>
                <a:spcPts val="400"/>
              </a:spcBef>
              <a:buChar char="•"/>
              <a:defRPr sz="1800">
                <a:latin typeface="Arial"/>
                <a:ea typeface="Arial"/>
                <a:cs typeface="Arial"/>
                <a:sym typeface="Arial"/>
              </a:defRPr>
            </a:pPr>
            <a:r>
              <a:t>Sapokka Water Garden and </a:t>
            </a:r>
            <a:br/>
            <a:r>
              <a:t>Fuksinpuisto Park, Kotka</a:t>
            </a:r>
          </a:p>
          <a:p>
            <a:pPr>
              <a:spcBef>
                <a:spcPts val="400"/>
              </a:spcBef>
              <a:buSzTx/>
              <a:buNone/>
              <a:defRPr sz="1800">
                <a:latin typeface="Arial"/>
                <a:ea typeface="Arial"/>
                <a:cs typeface="Arial"/>
                <a:sym typeface="Arial"/>
              </a:defRPr>
            </a:pPr>
            <a:r>
              <a:t>Tuesday, May 29</a:t>
            </a:r>
          </a:p>
          <a:p>
            <a:pPr>
              <a:spcBef>
                <a:spcPts val="400"/>
              </a:spcBef>
              <a:buChar char="•"/>
              <a:defRPr sz="1800">
                <a:latin typeface="Arial"/>
                <a:ea typeface="Arial"/>
                <a:cs typeface="Arial"/>
                <a:sym typeface="Arial"/>
              </a:defRPr>
            </a:pPr>
            <a:r>
              <a:t>Ilola Arboretum, Salo</a:t>
            </a:r>
          </a:p>
          <a:p>
            <a:pPr>
              <a:spcBef>
                <a:spcPts val="400"/>
              </a:spcBef>
              <a:buChar char="•"/>
              <a:defRPr sz="1800">
                <a:latin typeface="Arial"/>
                <a:ea typeface="Arial"/>
                <a:cs typeface="Arial"/>
                <a:sym typeface="Arial"/>
              </a:defRPr>
            </a:pPr>
            <a:r>
              <a:t>Arboretum Apaskeri, Kustavi</a:t>
            </a:r>
          </a:p>
          <a:p>
            <a:pPr>
              <a:spcBef>
                <a:spcPts val="400"/>
              </a:spcBef>
              <a:buSzTx/>
              <a:buNone/>
              <a:defRPr sz="1800">
                <a:latin typeface="Arial"/>
                <a:ea typeface="Arial"/>
                <a:cs typeface="Arial"/>
                <a:sym typeface="Arial"/>
              </a:defRPr>
            </a:pPr>
            <a:r>
              <a:t>Wednesday, May 30</a:t>
            </a:r>
          </a:p>
          <a:p>
            <a:pPr>
              <a:spcBef>
                <a:spcPts val="400"/>
              </a:spcBef>
              <a:buChar char="•"/>
              <a:defRPr sz="1800">
                <a:latin typeface="Arial"/>
                <a:ea typeface="Arial"/>
                <a:cs typeface="Arial"/>
                <a:sym typeface="Arial"/>
              </a:defRPr>
            </a:pPr>
            <a:r>
              <a:t>Rhodogarden, Parainen</a:t>
            </a:r>
          </a:p>
          <a:p>
            <a:pPr>
              <a:spcBef>
                <a:spcPts val="400"/>
              </a:spcBef>
              <a:buSzTx/>
              <a:buNone/>
              <a:defRPr sz="1800">
                <a:latin typeface="Arial"/>
                <a:ea typeface="Arial"/>
                <a:cs typeface="Arial"/>
                <a:sym typeface="Arial"/>
              </a:defRPr>
            </a:pPr>
            <a:r>
              <a:t>Thursday, May 31</a:t>
            </a:r>
          </a:p>
          <a:p>
            <a:pPr>
              <a:spcBef>
                <a:spcPts val="400"/>
              </a:spcBef>
              <a:buChar char="•"/>
              <a:defRPr sz="1800">
                <a:latin typeface="Arial"/>
                <a:ea typeface="Arial"/>
                <a:cs typeface="Arial"/>
                <a:sym typeface="Arial"/>
              </a:defRPr>
            </a:pPr>
            <a:r>
              <a:t>Departure day or continue travel in Finland</a:t>
            </a:r>
          </a:p>
        </p:txBody>
      </p:sp>
      <p:pic>
        <p:nvPicPr>
          <p:cNvPr id="42" name="Finland in map of Northern Europe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76800" y="228600"/>
            <a:ext cx="4035425" cy="3376613"/>
          </a:xfrm>
          <a:prstGeom prst="rect">
            <a:avLst/>
          </a:prstGeom>
          <a:ln w="31750">
            <a:solidFill>
              <a:srgbClr val="003300"/>
            </a:solidFill>
          </a:ln>
        </p:spPr>
      </p:pic>
      <p:sp>
        <p:nvSpPr>
          <p:cNvPr id="43" name="Shape 43"/>
          <p:cNvSpPr/>
          <p:nvPr/>
        </p:nvSpPr>
        <p:spPr>
          <a:xfrm>
            <a:off x="6895146" y="3733800"/>
            <a:ext cx="1971996"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atin typeface="Arial"/>
                <a:ea typeface="Arial"/>
                <a:cs typeface="Arial"/>
                <a:sym typeface="Arial"/>
              </a:defRPr>
            </a:lvl1pPr>
          </a:lstStyle>
          <a:p>
            <a:r>
              <a:t>Click on map to enlarge</a:t>
            </a:r>
          </a:p>
        </p:txBody>
      </p:sp>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3</a:t>
            </a:fld>
            <a:endParaRPr/>
          </a:p>
        </p:txBody>
      </p:sp>
      <p:sp>
        <p:nvSpPr>
          <p:cNvPr id="46" name="Shape 46"/>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Haaga Rhododendron Park, Helsinki</a:t>
            </a:r>
          </a:p>
        </p:txBody>
      </p:sp>
      <p:sp>
        <p:nvSpPr>
          <p:cNvPr id="47" name="Shape 47"/>
          <p:cNvSpPr>
            <a:spLocks noGrp="1"/>
          </p:cNvSpPr>
          <p:nvPr>
            <p:ph type="body" sz="quarter" idx="1"/>
          </p:nvPr>
        </p:nvSpPr>
        <p:spPr>
          <a:xfrm>
            <a:off x="4800600" y="3886199"/>
            <a:ext cx="4038600" cy="1190627"/>
          </a:xfrm>
          <a:prstGeom prst="rect">
            <a:avLst/>
          </a:prstGeom>
          <a:ln w="12700">
            <a:noFill/>
            <a:miter lim="400000"/>
          </a:ln>
        </p:spPr>
        <p:txBody>
          <a:bodyPr/>
          <a:lstStyle>
            <a:lvl1pPr marL="0" indent="0">
              <a:spcBef>
                <a:spcPts val="400"/>
              </a:spcBef>
              <a:buSzTx/>
              <a:buNone/>
              <a:defRPr sz="1800">
                <a:latin typeface="Arial"/>
                <a:ea typeface="Arial"/>
                <a:cs typeface="Arial"/>
                <a:sym typeface="Arial"/>
              </a:defRPr>
            </a:lvl1pPr>
          </a:lstStyle>
          <a:p>
            <a:r>
              <a:t>The Haaga Rhododendron Park is a unique city park in which to admire huge rhododendrons and beautiful azaleas.</a:t>
            </a:r>
          </a:p>
        </p:txBody>
      </p:sp>
      <p:pic>
        <p:nvPicPr>
          <p:cNvPr id="48" name="Azaleas in Haaga - Photo Satu Tegel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24400" y="914400"/>
            <a:ext cx="4114800" cy="2314575"/>
          </a:xfrm>
          <a:prstGeom prst="rect">
            <a:avLst/>
          </a:prstGeom>
          <a:ln w="31750">
            <a:solidFill>
              <a:srgbClr val="003300"/>
            </a:solidFill>
          </a:ln>
        </p:spPr>
      </p:pic>
      <p:pic>
        <p:nvPicPr>
          <p:cNvPr id="49" name="Rhododendrons in Haaga - Photo Satu Tegel 1024pix.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914400"/>
            <a:ext cx="4114800" cy="2314575"/>
          </a:xfrm>
          <a:prstGeom prst="rect">
            <a:avLst/>
          </a:prstGeom>
          <a:ln w="31750">
            <a:solidFill>
              <a:srgbClr val="003300"/>
            </a:solidFill>
          </a:ln>
        </p:spPr>
      </p:pic>
      <p:pic>
        <p:nvPicPr>
          <p:cNvPr id="50" name="Platform in Haaga - Photo Vladimir Pohtokari 1024pix.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000" y="3429000"/>
            <a:ext cx="4114800" cy="2736850"/>
          </a:xfrm>
          <a:prstGeom prst="rect">
            <a:avLst/>
          </a:prstGeom>
          <a:ln w="31750">
            <a:solidFill>
              <a:srgbClr val="003300"/>
            </a:solidFill>
          </a:ln>
        </p:spPr>
      </p:pic>
      <p:sp>
        <p:nvSpPr>
          <p:cNvPr id="51" name="Shape 51"/>
          <p:cNvSpPr/>
          <p:nvPr/>
        </p:nvSpPr>
        <p:spPr>
          <a:xfrm>
            <a:off x="5983574" y="6019800"/>
            <a:ext cx="2826765"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atin typeface="Arial"/>
                <a:ea typeface="Arial"/>
                <a:cs typeface="Arial"/>
                <a:sym typeface="Arial"/>
              </a:defRPr>
            </a:lvl1pPr>
          </a:lstStyle>
          <a:p>
            <a:r>
              <a:t>Photo credits: Satu Tegel and Vladimir Pohtokari</a:t>
            </a:r>
          </a:p>
        </p:txBody>
      </p:sp>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4</a:t>
            </a:fld>
            <a:endParaRPr/>
          </a:p>
        </p:txBody>
      </p:sp>
      <p:sp>
        <p:nvSpPr>
          <p:cNvPr id="54" name="Shape 54"/>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Old Town of Porvoo</a:t>
            </a:r>
          </a:p>
        </p:txBody>
      </p:sp>
      <p:sp>
        <p:nvSpPr>
          <p:cNvPr id="55" name="Shape 55"/>
          <p:cNvSpPr>
            <a:spLocks noGrp="1"/>
          </p:cNvSpPr>
          <p:nvPr>
            <p:ph type="body" sz="quarter" idx="1"/>
          </p:nvPr>
        </p:nvSpPr>
        <p:spPr>
          <a:xfrm>
            <a:off x="4648200" y="3733800"/>
            <a:ext cx="4038600" cy="2289175"/>
          </a:xfrm>
          <a:prstGeom prst="rect">
            <a:avLst/>
          </a:prstGeom>
          <a:ln w="12700">
            <a:noFill/>
            <a:miter lim="400000"/>
          </a:ln>
        </p:spPr>
        <p:txBody>
          <a:bodyPr/>
          <a:lstStyle>
            <a:lvl1pPr marL="0" indent="0">
              <a:spcBef>
                <a:spcPts val="400"/>
              </a:spcBef>
              <a:buSzTx/>
              <a:buNone/>
              <a:defRPr sz="1800">
                <a:latin typeface="Arial"/>
                <a:ea typeface="Arial"/>
                <a:cs typeface="Arial"/>
                <a:sym typeface="Arial"/>
              </a:defRPr>
            </a:lvl1pPr>
          </a:lstStyle>
          <a:p>
            <a:r>
              <a:t>The Old Town of Porvoo is unique. The mosaic-like town plan with its maze of streets and irregulary shaped plots dates back to the Middle Ages. Since then the town suffered many fires, but always the stubborn citizens rebuilt their houses on the same foundations.</a:t>
            </a:r>
          </a:p>
        </p:txBody>
      </p:sp>
      <p:sp>
        <p:nvSpPr>
          <p:cNvPr id="56" name="Shape 56"/>
          <p:cNvSpPr/>
          <p:nvPr/>
        </p:nvSpPr>
        <p:spPr>
          <a:xfrm>
            <a:off x="7239000" y="6019800"/>
            <a:ext cx="1591244"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atin typeface="Arial"/>
                <a:ea typeface="Arial"/>
                <a:cs typeface="Arial"/>
                <a:sym typeface="Arial"/>
              </a:defRPr>
            </a:lvl1pPr>
          </a:lstStyle>
          <a:p>
            <a:r>
              <a:t>Photo credits: Visit Porvoo</a:t>
            </a:r>
          </a:p>
        </p:txBody>
      </p:sp>
      <p:pic>
        <p:nvPicPr>
          <p:cNvPr id="57" name="Old Porvoo from the river Copyright Visit Porvoo 1024pix.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 y="914400"/>
            <a:ext cx="3733800" cy="2489200"/>
          </a:xfrm>
          <a:prstGeom prst="rect">
            <a:avLst/>
          </a:prstGeom>
          <a:ln w="31750">
            <a:solidFill>
              <a:srgbClr val="003300"/>
            </a:solidFill>
          </a:ln>
        </p:spPr>
      </p:pic>
      <p:pic>
        <p:nvPicPr>
          <p:cNvPr id="58" name="River and shore houses Copright Visit Porvoo 1024pix.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4400" y="914400"/>
            <a:ext cx="3733800" cy="2495550"/>
          </a:xfrm>
          <a:prstGeom prst="rect">
            <a:avLst/>
          </a:prstGeom>
          <a:ln w="31750">
            <a:solidFill>
              <a:srgbClr val="003300"/>
            </a:solidFill>
          </a:ln>
        </p:spPr>
      </p:pic>
      <p:pic>
        <p:nvPicPr>
          <p:cNvPr id="59" name="Streets of Old Porvoo Copyright Visit Porvoo 640pix.jpg"/>
          <p:cNvPicPr>
            <a:picLocks noChangeAspect="1"/>
          </p:cNvPicPr>
          <p:nvPr/>
        </p:nvPicPr>
        <p:blipFill>
          <a:blip r:embed="rId4">
            <a:extLst/>
          </a:blip>
          <a:stretch>
            <a:fillRect/>
          </a:stretch>
        </p:blipFill>
        <p:spPr>
          <a:xfrm>
            <a:off x="990600" y="3657600"/>
            <a:ext cx="3048000" cy="2543175"/>
          </a:xfrm>
          <a:prstGeom prst="rect">
            <a:avLst/>
          </a:prstGeom>
          <a:ln w="31750">
            <a:solidFill>
              <a:srgbClr val="003300"/>
            </a:solidFill>
          </a:ln>
        </p:spPr>
      </p:pic>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5</a:t>
            </a:fld>
            <a:endParaRPr/>
          </a:p>
        </p:txBody>
      </p:sp>
      <p:pic>
        <p:nvPicPr>
          <p:cNvPr id="62" name="Azaleas at Mustila - Photo Kristian Theqvist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3657600"/>
            <a:ext cx="3352800" cy="2516188"/>
          </a:xfrm>
          <a:prstGeom prst="rect">
            <a:avLst/>
          </a:prstGeom>
          <a:ln w="31750">
            <a:solidFill>
              <a:srgbClr val="003300"/>
            </a:solidFill>
          </a:ln>
        </p:spPr>
      </p:pic>
      <p:pic>
        <p:nvPicPr>
          <p:cNvPr id="63" name="Rhododendron valley at Mustila - Photo Jukka Reinikainen 1024pix.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4400" y="914400"/>
            <a:ext cx="3733800" cy="2479675"/>
          </a:xfrm>
          <a:prstGeom prst="rect">
            <a:avLst/>
          </a:prstGeom>
          <a:ln w="31750">
            <a:solidFill>
              <a:srgbClr val="003300"/>
            </a:solidFill>
          </a:ln>
        </p:spPr>
      </p:pic>
      <p:pic>
        <p:nvPicPr>
          <p:cNvPr id="64" name="Cafeteria at Mustila - Photo Jukka Reinikainen 1024pix.jpe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914400"/>
            <a:ext cx="3733800" cy="2479675"/>
          </a:xfrm>
          <a:prstGeom prst="rect">
            <a:avLst/>
          </a:prstGeom>
          <a:ln w="31750">
            <a:solidFill>
              <a:srgbClr val="003300"/>
            </a:solidFill>
          </a:ln>
        </p:spPr>
      </p:pic>
      <p:sp>
        <p:nvSpPr>
          <p:cNvPr id="65" name="Shape 65"/>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Arboretum Mustila, Elimäki</a:t>
            </a:r>
          </a:p>
        </p:txBody>
      </p:sp>
      <p:sp>
        <p:nvSpPr>
          <p:cNvPr id="66" name="Shape 66"/>
          <p:cNvSpPr>
            <a:spLocks noGrp="1"/>
          </p:cNvSpPr>
          <p:nvPr>
            <p:ph type="body" sz="quarter" idx="1"/>
          </p:nvPr>
        </p:nvSpPr>
        <p:spPr>
          <a:xfrm>
            <a:off x="4495800" y="3657600"/>
            <a:ext cx="4343400" cy="2289175"/>
          </a:xfrm>
          <a:prstGeom prst="rect">
            <a:avLst/>
          </a:prstGeom>
          <a:ln w="12700">
            <a:noFill/>
            <a:miter lim="400000"/>
          </a:ln>
        </p:spPr>
        <p:txBody>
          <a:bodyPr/>
          <a:lstStyle/>
          <a:p>
            <a:pPr marL="0" indent="0">
              <a:spcBef>
                <a:spcPts val="400"/>
              </a:spcBef>
              <a:buSzTx/>
              <a:buNone/>
              <a:defRPr sz="1800">
                <a:latin typeface="Arial"/>
                <a:ea typeface="Arial"/>
                <a:cs typeface="Arial"/>
                <a:sym typeface="Arial"/>
              </a:defRPr>
            </a:pPr>
            <a:r>
              <a:t>Arboretum Mustila was founded in 1902 as a test site for exotic conifer species.</a:t>
            </a:r>
            <a:br/>
            <a:r>
              <a:t>The Arboretum is especially famous for its rhododendrons and azaleas. In early June a colourful sea of flowers can be seen in the Rhododendron Valley when hundreds of different species and hybrids are blooming. </a:t>
            </a:r>
          </a:p>
        </p:txBody>
      </p:sp>
      <p:sp>
        <p:nvSpPr>
          <p:cNvPr id="67" name="Shape 67"/>
          <p:cNvSpPr/>
          <p:nvPr/>
        </p:nvSpPr>
        <p:spPr>
          <a:xfrm>
            <a:off x="5671313" y="6019800"/>
            <a:ext cx="3165536"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atin typeface="Arial"/>
                <a:ea typeface="Arial"/>
                <a:cs typeface="Arial"/>
                <a:sym typeface="Arial"/>
              </a:defRPr>
            </a:lvl1pPr>
          </a:lstStyle>
          <a:p>
            <a:r>
              <a:t>Photo credits: Jukka Reinikainen and Kristian Theqvist</a:t>
            </a:r>
          </a:p>
        </p:txBody>
      </p:sp>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6</a:t>
            </a:fld>
            <a:endParaRPr/>
          </a:p>
        </p:txBody>
      </p:sp>
      <p:pic>
        <p:nvPicPr>
          <p:cNvPr id="70" name="DSC_0294 Sapokka Kotka copyright Anne Vilkki-Lanu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19600" y="914400"/>
            <a:ext cx="4038600" cy="2687638"/>
          </a:xfrm>
          <a:prstGeom prst="rect">
            <a:avLst/>
          </a:prstGeom>
          <a:ln w="31750">
            <a:solidFill>
              <a:srgbClr val="003300"/>
            </a:solidFill>
          </a:ln>
        </p:spPr>
      </p:pic>
      <p:sp>
        <p:nvSpPr>
          <p:cNvPr id="71" name="Shape 71"/>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Sapokka Water Garden, Kotka</a:t>
            </a:r>
          </a:p>
        </p:txBody>
      </p:sp>
      <p:sp>
        <p:nvSpPr>
          <p:cNvPr id="72" name="Shape 72"/>
          <p:cNvSpPr>
            <a:spLocks noGrp="1"/>
          </p:cNvSpPr>
          <p:nvPr>
            <p:ph type="body" sz="quarter" idx="1"/>
          </p:nvPr>
        </p:nvSpPr>
        <p:spPr>
          <a:xfrm>
            <a:off x="4419600" y="3962400"/>
            <a:ext cx="4343400" cy="1739900"/>
          </a:xfrm>
          <a:prstGeom prst="rect">
            <a:avLst/>
          </a:prstGeom>
          <a:ln w="12700">
            <a:noFill/>
            <a:miter lim="400000"/>
          </a:ln>
        </p:spPr>
        <p:txBody>
          <a:bodyPr/>
          <a:lstStyle>
            <a:lvl1pPr marL="0" indent="0">
              <a:spcBef>
                <a:spcPts val="400"/>
              </a:spcBef>
              <a:buSzTx/>
              <a:buNone/>
              <a:defRPr sz="1800">
                <a:latin typeface="Arial"/>
                <a:ea typeface="Arial"/>
                <a:cs typeface="Arial"/>
                <a:sym typeface="Arial"/>
              </a:defRPr>
            </a:lvl1pPr>
          </a:lstStyle>
          <a:p>
            <a:r>
              <a:t>The Sapokka Water Garden offers many things to admire through every season of the year. In the spring, there are tens of thousands of bulb flowers, and in the early summer the rhododendrons and azaleas come into bloom.</a:t>
            </a:r>
          </a:p>
        </p:txBody>
      </p:sp>
      <p:sp>
        <p:nvSpPr>
          <p:cNvPr id="73" name="Shape 73"/>
          <p:cNvSpPr/>
          <p:nvPr/>
        </p:nvSpPr>
        <p:spPr>
          <a:xfrm>
            <a:off x="6973522" y="6019800"/>
            <a:ext cx="1859693"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atin typeface="Arial"/>
                <a:ea typeface="Arial"/>
                <a:cs typeface="Arial"/>
                <a:sym typeface="Arial"/>
              </a:defRPr>
            </a:lvl1pPr>
          </a:lstStyle>
          <a:p>
            <a:r>
              <a:t>Photo credits: Anne Vilkki-Lanu</a:t>
            </a:r>
          </a:p>
        </p:txBody>
      </p:sp>
      <p:pic>
        <p:nvPicPr>
          <p:cNvPr id="74" name="Azaleas at Sapokka - Photo  Anne Vilkki-Lanu 1024pix.jpeg"/>
          <p:cNvPicPr>
            <a:picLocks noChangeAspect="1"/>
          </p:cNvPicPr>
          <p:nvPr/>
        </p:nvPicPr>
        <p:blipFill>
          <a:blip r:embed="rId3">
            <a:extLst/>
          </a:blip>
          <a:stretch>
            <a:fillRect/>
          </a:stretch>
        </p:blipFill>
        <p:spPr>
          <a:xfrm>
            <a:off x="685800" y="914400"/>
            <a:ext cx="3498850" cy="5257800"/>
          </a:xfrm>
          <a:prstGeom prst="rect">
            <a:avLst/>
          </a:prstGeom>
          <a:ln w="31750">
            <a:solidFill>
              <a:srgbClr val="003300"/>
            </a:solidFill>
          </a:ln>
        </p:spPr>
      </p:pic>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7</a:t>
            </a:fld>
            <a:endParaRPr/>
          </a:p>
        </p:txBody>
      </p:sp>
      <p:pic>
        <p:nvPicPr>
          <p:cNvPr id="77" name="Hostas Fuksinpuisto Kotka copyright Anne Vilkki-Lanu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 y="3657600"/>
            <a:ext cx="3733800" cy="2484438"/>
          </a:xfrm>
          <a:prstGeom prst="rect">
            <a:avLst/>
          </a:prstGeom>
          <a:ln w="31750">
            <a:solidFill>
              <a:srgbClr val="003300"/>
            </a:solidFill>
          </a:ln>
        </p:spPr>
      </p:pic>
      <p:pic>
        <p:nvPicPr>
          <p:cNvPr id="78" name="Azaleas 1 at Fuksinpuisto - Photo Anne Vilkki-Lanu 1024pix.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4400" y="914400"/>
            <a:ext cx="3730625" cy="2481263"/>
          </a:xfrm>
          <a:prstGeom prst="rect">
            <a:avLst/>
          </a:prstGeom>
          <a:ln w="31750">
            <a:solidFill>
              <a:srgbClr val="003300"/>
            </a:solidFill>
          </a:ln>
        </p:spPr>
      </p:pic>
      <p:pic>
        <p:nvPicPr>
          <p:cNvPr id="79" name="Azaleas 2 at Fuksinpuisto - Photo Anne Vilkki-Lanu 1024pix.jpe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914400"/>
            <a:ext cx="3733800" cy="2484438"/>
          </a:xfrm>
          <a:prstGeom prst="rect">
            <a:avLst/>
          </a:prstGeom>
          <a:ln w="31750">
            <a:solidFill>
              <a:srgbClr val="003300"/>
            </a:solidFill>
          </a:ln>
        </p:spPr>
      </p:pic>
      <p:sp>
        <p:nvSpPr>
          <p:cNvPr id="80" name="Shape 80"/>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Fuksinpuisto Park, Kotka</a:t>
            </a:r>
          </a:p>
        </p:txBody>
      </p:sp>
      <p:sp>
        <p:nvSpPr>
          <p:cNvPr id="81" name="Shape 81"/>
          <p:cNvSpPr>
            <a:spLocks noGrp="1"/>
          </p:cNvSpPr>
          <p:nvPr>
            <p:ph type="body" sz="quarter" idx="1"/>
          </p:nvPr>
        </p:nvSpPr>
        <p:spPr>
          <a:xfrm>
            <a:off x="4724400" y="3962400"/>
            <a:ext cx="3810000" cy="1739900"/>
          </a:xfrm>
          <a:prstGeom prst="rect">
            <a:avLst/>
          </a:prstGeom>
          <a:ln w="12700">
            <a:noFill/>
            <a:miter lim="400000"/>
          </a:ln>
        </p:spPr>
        <p:txBody>
          <a:bodyPr/>
          <a:lstStyle>
            <a:lvl1pPr marL="0" indent="0">
              <a:spcBef>
                <a:spcPts val="400"/>
              </a:spcBef>
              <a:buSzTx/>
              <a:buNone/>
              <a:defRPr sz="1800">
                <a:latin typeface="Arial"/>
                <a:ea typeface="Arial"/>
                <a:cs typeface="Arial"/>
                <a:sym typeface="Arial"/>
              </a:defRPr>
            </a:lvl1pPr>
          </a:lstStyle>
          <a:p>
            <a:r>
              <a:t>Fuksinpuisto Park was established in 1995 as a test planting area for azaleas from the Finnish azalea hybridizing program. Later the plantings were diversified with other plants.</a:t>
            </a:r>
          </a:p>
        </p:txBody>
      </p:sp>
      <p:sp>
        <p:nvSpPr>
          <p:cNvPr id="82" name="Shape 82"/>
          <p:cNvSpPr/>
          <p:nvPr/>
        </p:nvSpPr>
        <p:spPr>
          <a:xfrm>
            <a:off x="6973522" y="6019800"/>
            <a:ext cx="1859693"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atin typeface="Arial"/>
                <a:ea typeface="Arial"/>
                <a:cs typeface="Arial"/>
                <a:sym typeface="Arial"/>
              </a:defRPr>
            </a:lvl1pPr>
          </a:lstStyle>
          <a:p>
            <a:r>
              <a:t>Photo credits: Anne Vilkki-Lanu</a:t>
            </a:r>
          </a:p>
        </p:txBody>
      </p:sp>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8</a:t>
            </a:fld>
            <a:endParaRPr/>
          </a:p>
        </p:txBody>
      </p:sp>
      <p:sp>
        <p:nvSpPr>
          <p:cNvPr id="85" name="Shape 85"/>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Ilola Arboretum, Salo</a:t>
            </a:r>
          </a:p>
        </p:txBody>
      </p:sp>
      <p:sp>
        <p:nvSpPr>
          <p:cNvPr id="86" name="Shape 86"/>
          <p:cNvSpPr>
            <a:spLocks noGrp="1"/>
          </p:cNvSpPr>
          <p:nvPr>
            <p:ph type="body" sz="quarter" idx="1"/>
          </p:nvPr>
        </p:nvSpPr>
        <p:spPr>
          <a:xfrm>
            <a:off x="4724400" y="3962400"/>
            <a:ext cx="3810000" cy="1739900"/>
          </a:xfrm>
          <a:prstGeom prst="rect">
            <a:avLst/>
          </a:prstGeom>
          <a:ln w="12700">
            <a:noFill/>
            <a:miter lim="400000"/>
          </a:ln>
        </p:spPr>
        <p:txBody>
          <a:bodyPr/>
          <a:lstStyle>
            <a:lvl1pPr marL="0" indent="0">
              <a:spcBef>
                <a:spcPts val="400"/>
              </a:spcBef>
              <a:buSzTx/>
              <a:buNone/>
              <a:defRPr sz="1800">
                <a:latin typeface="Arial"/>
                <a:ea typeface="Arial"/>
                <a:cs typeface="Arial"/>
                <a:sym typeface="Arial"/>
              </a:defRPr>
            </a:lvl1pPr>
          </a:lstStyle>
          <a:p>
            <a:r>
              <a:t>The private Ilola Arboretum in the countryside of Salo demonstrates the ultimate in landscaping design, enhancing the diversified natural Finnish landscape in an extraordinary arboretum. </a:t>
            </a:r>
          </a:p>
        </p:txBody>
      </p:sp>
      <p:sp>
        <p:nvSpPr>
          <p:cNvPr id="87" name="Shape 87"/>
          <p:cNvSpPr/>
          <p:nvPr/>
        </p:nvSpPr>
        <p:spPr>
          <a:xfrm>
            <a:off x="6781800" y="6019800"/>
            <a:ext cx="20574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000">
                <a:latin typeface="Arial"/>
                <a:ea typeface="Arial"/>
                <a:cs typeface="Arial"/>
                <a:sym typeface="Arial"/>
              </a:defRPr>
            </a:lvl1pPr>
          </a:lstStyle>
          <a:p>
            <a:r>
              <a:t>Photo credits:  Kajo Haapalainen</a:t>
            </a:r>
          </a:p>
        </p:txBody>
      </p:sp>
      <p:pic>
        <p:nvPicPr>
          <p:cNvPr id="88" name="Pond at Ilola - Photo Kajo Haapalainen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43000" y="914400"/>
            <a:ext cx="3352800" cy="2516188"/>
          </a:xfrm>
          <a:prstGeom prst="rect">
            <a:avLst/>
          </a:prstGeom>
          <a:ln w="31750">
            <a:solidFill>
              <a:srgbClr val="003300"/>
            </a:solidFill>
          </a:ln>
        </p:spPr>
      </p:pic>
      <p:pic>
        <p:nvPicPr>
          <p:cNvPr id="89" name="Winding paths at Ilola - Photo Kajo Haapalainen 1024pix.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4400" y="914400"/>
            <a:ext cx="3352800" cy="2516188"/>
          </a:xfrm>
          <a:prstGeom prst="rect">
            <a:avLst/>
          </a:prstGeom>
          <a:ln w="31750">
            <a:solidFill>
              <a:srgbClr val="003300"/>
            </a:solidFill>
          </a:ln>
        </p:spPr>
      </p:pic>
      <p:pic>
        <p:nvPicPr>
          <p:cNvPr id="90" name="Conical conifers at Ilola - Photo Kajo Haapalainen 1024pix.jpe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43000" y="3657600"/>
            <a:ext cx="3352800" cy="2516188"/>
          </a:xfrm>
          <a:prstGeom prst="rect">
            <a:avLst/>
          </a:prstGeom>
          <a:ln w="31750">
            <a:solidFill>
              <a:srgbClr val="003300"/>
            </a:solidFill>
          </a:ln>
        </p:spPr>
      </p:pic>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sldNum" sz="quarter" idx="2"/>
          </p:nvPr>
        </p:nvSpPr>
        <p:spPr>
          <a:xfrm>
            <a:off x="8722359" y="6324600"/>
            <a:ext cx="193041" cy="287087"/>
          </a:xfrm>
          <a:prstGeom prst="rect">
            <a:avLst/>
          </a:prstGeom>
          <a:extLst>
            <a:ext uri="{C572A759-6A51-4108-AA02-DFA0A04FC94B}">
              <ma14:wrappingTextBoxFlag xmlns:ma14="http://schemas.microsoft.com/office/mac/drawingml/2011/main" val="1"/>
            </a:ext>
          </a:extLst>
        </p:spPr>
        <p:txBody>
          <a:bodyPr/>
          <a:lstStyle>
            <a:lvl1pPr algn="r">
              <a:defRPr sz="1400"/>
            </a:lvl1pPr>
          </a:lstStyle>
          <a:p>
            <a:fld id="{86CB4B4D-7CA3-9044-876B-883B54F8677D}" type="slidenum">
              <a:t>9</a:t>
            </a:fld>
            <a:endParaRPr/>
          </a:p>
        </p:txBody>
      </p:sp>
      <p:pic>
        <p:nvPicPr>
          <p:cNvPr id="93" name="Sea view at Apaskeri - Photo Osmo Jussila 1024pix.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 y="914400"/>
            <a:ext cx="3733800" cy="2489200"/>
          </a:xfrm>
          <a:prstGeom prst="rect">
            <a:avLst/>
          </a:prstGeom>
          <a:ln w="31750">
            <a:solidFill>
              <a:srgbClr val="003300"/>
            </a:solidFill>
          </a:ln>
        </p:spPr>
      </p:pic>
      <p:sp>
        <p:nvSpPr>
          <p:cNvPr id="94" name="Shape 94"/>
          <p:cNvSpPr>
            <a:spLocks noGrp="1"/>
          </p:cNvSpPr>
          <p:nvPr>
            <p:ph type="title"/>
          </p:nvPr>
        </p:nvSpPr>
        <p:spPr>
          <a:xfrm>
            <a:off x="457200" y="274637"/>
            <a:ext cx="8229600" cy="457201"/>
          </a:xfrm>
          <a:prstGeom prst="rect">
            <a:avLst/>
          </a:prstGeom>
        </p:spPr>
        <p:txBody>
          <a:bodyPr/>
          <a:lstStyle>
            <a:lvl1pPr algn="ctr">
              <a:defRPr sz="2400">
                <a:latin typeface="Arial"/>
                <a:ea typeface="Arial"/>
                <a:cs typeface="Arial"/>
                <a:sym typeface="Arial"/>
              </a:defRPr>
            </a:lvl1pPr>
          </a:lstStyle>
          <a:p>
            <a:r>
              <a:t>Arboretum Apaskeri, Kustavi</a:t>
            </a:r>
          </a:p>
        </p:txBody>
      </p:sp>
      <p:sp>
        <p:nvSpPr>
          <p:cNvPr id="95" name="Shape 95"/>
          <p:cNvSpPr>
            <a:spLocks noGrp="1"/>
          </p:cNvSpPr>
          <p:nvPr>
            <p:ph type="body" sz="quarter" idx="1"/>
          </p:nvPr>
        </p:nvSpPr>
        <p:spPr>
          <a:xfrm>
            <a:off x="4495800" y="3810000"/>
            <a:ext cx="4419600" cy="2014538"/>
          </a:xfrm>
          <a:prstGeom prst="rect">
            <a:avLst/>
          </a:prstGeom>
          <a:ln w="12700">
            <a:noFill/>
            <a:miter lim="400000"/>
          </a:ln>
        </p:spPr>
        <p:txBody>
          <a:bodyPr/>
          <a:lstStyle>
            <a:lvl1pPr marL="0" indent="0">
              <a:spcBef>
                <a:spcPts val="400"/>
              </a:spcBef>
              <a:buSzTx/>
              <a:buNone/>
              <a:defRPr sz="1800">
                <a:latin typeface="Arial"/>
                <a:ea typeface="Arial"/>
                <a:cs typeface="Arial"/>
                <a:sym typeface="Arial"/>
              </a:defRPr>
            </a:lvl1pPr>
          </a:lstStyle>
          <a:p>
            <a:r>
              <a:t>Osmo Jussila has planted hundreds of rhododendrons and other trees and shrubs in the forest and along the shores of Arboretum Apaskeri. Its ten hectares (25 acres) include rhododendron species and cultivars, but also many of Osmo’s own hybrids.</a:t>
            </a:r>
          </a:p>
        </p:txBody>
      </p:sp>
      <p:sp>
        <p:nvSpPr>
          <p:cNvPr id="96" name="Shape 96"/>
          <p:cNvSpPr/>
          <p:nvPr/>
        </p:nvSpPr>
        <p:spPr>
          <a:xfrm>
            <a:off x="7123045" y="6019800"/>
            <a:ext cx="1678122"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atin typeface="Arial"/>
                <a:ea typeface="Arial"/>
                <a:cs typeface="Arial"/>
                <a:sym typeface="Arial"/>
              </a:defRPr>
            </a:lvl1pPr>
          </a:lstStyle>
          <a:p>
            <a:r>
              <a:t>Photo credits: Osmo Jussila</a:t>
            </a:r>
          </a:p>
        </p:txBody>
      </p:sp>
      <p:pic>
        <p:nvPicPr>
          <p:cNvPr id="97" name="R dauricum at Apaskeri - Photo Osmo Jussila 1024pix.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3657600"/>
            <a:ext cx="3352800" cy="2516188"/>
          </a:xfrm>
          <a:prstGeom prst="rect">
            <a:avLst/>
          </a:prstGeom>
          <a:ln w="31750">
            <a:solidFill>
              <a:srgbClr val="003300"/>
            </a:solidFill>
          </a:ln>
        </p:spPr>
      </p:pic>
      <p:pic>
        <p:nvPicPr>
          <p:cNvPr id="98" name="Rhododendrons and conifers at Apaskeri - Photo Osmo Jussila 1024.jpe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400" y="914400"/>
            <a:ext cx="3733800" cy="2489200"/>
          </a:xfrm>
          <a:prstGeom prst="rect">
            <a:avLst/>
          </a:prstGeom>
          <a:ln w="31750">
            <a:solidFill>
              <a:srgbClr val="003300"/>
            </a:solidFill>
          </a:ln>
        </p:spPr>
      </p:pic>
    </p:spTree>
  </p:cSld>
  <p:clrMapOvr>
    <a:masterClrMapping/>
  </p:clrMapOvr>
  <mc:AlternateContent xmlns:mc="http://schemas.openxmlformats.org/markup-compatibility/2006" xmlns:p14="http://schemas.microsoft.com/office/powerpoint/2010/main">
    <mc:Choice Requires="p14">
      <p:transition>
        <p:cover dir="d"/>
      </p:transition>
    </mc:Choice>
    <mc:Fallback xmlns="">
      <p:transition spd="fast">
        <p:fade/>
      </p:transition>
    </mc:Fallback>
  </mc:AlternateContent>
</p:sld>
</file>

<file path=ppt/theme/theme1.xml><?xml version="1.0" encoding="utf-8"?>
<a:theme xmlns:a="http://schemas.openxmlformats.org/drawingml/2006/main" name="Blank Presentation.pot">
  <a:themeElements>
    <a:clrScheme name="Blank Presentation.pot">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Blank Presentation.pot">
      <a:majorFont>
        <a:latin typeface="Times New Roman"/>
        <a:ea typeface="Times New Roman"/>
        <a:cs typeface="Times New Roman"/>
      </a:majorFont>
      <a:minorFont>
        <a:latin typeface="Helvetica"/>
        <a:ea typeface="Helvetica"/>
        <a:cs typeface="Helvetica"/>
      </a:minorFont>
    </a:fontScheme>
    <a:fmtScheme name="Blank Presentation.po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pot">
  <a:themeElements>
    <a:clrScheme name="Blank Presentation.pot">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Blank Presentation.pot">
      <a:majorFont>
        <a:latin typeface="Times New Roman"/>
        <a:ea typeface="Times New Roman"/>
        <a:cs typeface="Times New Roman"/>
      </a:majorFont>
      <a:minorFont>
        <a:latin typeface="Helvetica"/>
        <a:ea typeface="Helvetica"/>
        <a:cs typeface="Helvetica"/>
      </a:minorFont>
    </a:fontScheme>
    <a:fmtScheme name="Blank Presentation.po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407</Words>
  <Application>Microsoft Macintosh PowerPoint</Application>
  <PresentationFormat>On-screen Show (4:3)</PresentationFormat>
  <Paragraphs>52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Times New Roman</vt:lpstr>
      <vt:lpstr>Arial</vt:lpstr>
      <vt:lpstr>Blank Presentation.pot</vt:lpstr>
      <vt:lpstr>May 27 to 31, 2018</vt:lpstr>
      <vt:lpstr>Schedule</vt:lpstr>
      <vt:lpstr>Haaga Rhododendron Park, Helsinki</vt:lpstr>
      <vt:lpstr>Old Town of Porvoo</vt:lpstr>
      <vt:lpstr>Arboretum Mustila, Elimäki</vt:lpstr>
      <vt:lpstr>Sapokka Water Garden, Kotka</vt:lpstr>
      <vt:lpstr>Fuksinpuisto Park, Kotka</vt:lpstr>
      <vt:lpstr>Ilola Arboretum, Salo</vt:lpstr>
      <vt:lpstr>Arboretum Apaskeri, Kustavi</vt:lpstr>
      <vt:lpstr>Rhodogarden, Parainen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27 to 31, 2018</dc:title>
  <cp:lastModifiedBy>Stephen Henning</cp:lastModifiedBy>
  <cp:revision>2</cp:revision>
  <dcterms:modified xsi:type="dcterms:W3CDTF">2017-02-12T21:14:38Z</dcterms:modified>
</cp:coreProperties>
</file>